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0" r:id="rId5"/>
    <p:sldId id="262" r:id="rId6"/>
    <p:sldId id="263" r:id="rId7"/>
  </p:sldIdLst>
  <p:sldSz cx="18288000" cy="10287000"/>
  <p:notesSz cx="6858000" cy="9144000"/>
  <p:embeddedFontLst>
    <p:embeddedFont>
      <p:font typeface="Poppins" charset="0"/>
      <p:regular r:id="rId9"/>
      <p:bold r:id="rId10"/>
      <p:italic r:id="rId11"/>
      <p:boldItalic r:id="rId12"/>
    </p:embeddedFont>
    <p:embeddedFont>
      <p:font typeface="Calibri" pitchFamily="34" charset="0"/>
      <p:regular r:id="rId13"/>
      <p:bold r:id="rId14"/>
      <p:italic r:id="rId15"/>
      <p:boldItalic r:id="rId16"/>
    </p:embeddedFont>
    <p:embeddedFont>
      <p:font typeface="Poppins Italics" charset="0"/>
      <p:regular r:id="rId17"/>
    </p:embeddedFont>
    <p:embeddedFont>
      <p:font typeface="Quando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8" d="100"/>
          <a:sy n="58" d="100"/>
        </p:scale>
        <p:origin x="-466" y="13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4B5E38-17E2-40F2-93BC-49248BA9074C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E3FCB0-848D-4474-A69A-4B07E392B77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535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3FCB0-848D-4474-A69A-4B07E392B77D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34248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0.svg"/><Relationship Id="rId7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5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8045669" flipH="1" flipV="1">
            <a:off x="4999968" y="6916988"/>
            <a:ext cx="3594205" cy="5237458"/>
          </a:xfrm>
          <a:custGeom>
            <a:avLst/>
            <a:gdLst/>
            <a:ahLst/>
            <a:cxnLst/>
            <a:rect l="l" t="t" r="r" b="b"/>
            <a:pathLst>
              <a:path w="3594205" h="5237458">
                <a:moveTo>
                  <a:pt x="3594205" y="5237457"/>
                </a:moveTo>
                <a:lnTo>
                  <a:pt x="0" y="5237457"/>
                </a:lnTo>
                <a:lnTo>
                  <a:pt x="0" y="0"/>
                </a:lnTo>
                <a:lnTo>
                  <a:pt x="3594205" y="0"/>
                </a:lnTo>
                <a:lnTo>
                  <a:pt x="3594205" y="5237457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8079434" flipV="1">
            <a:off x="1346616" y="8660248"/>
            <a:ext cx="3616131" cy="5272938"/>
          </a:xfrm>
          <a:custGeom>
            <a:avLst/>
            <a:gdLst/>
            <a:ahLst/>
            <a:cxnLst/>
            <a:rect l="l" t="t" r="r" b="b"/>
            <a:pathLst>
              <a:path w="3616131" h="5272938">
                <a:moveTo>
                  <a:pt x="0" y="5272938"/>
                </a:moveTo>
                <a:lnTo>
                  <a:pt x="3616131" y="5272938"/>
                </a:lnTo>
                <a:lnTo>
                  <a:pt x="3616131" y="0"/>
                </a:lnTo>
                <a:lnTo>
                  <a:pt x="0" y="0"/>
                </a:lnTo>
                <a:lnTo>
                  <a:pt x="0" y="527293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8100000" flipH="1" flipV="1">
            <a:off x="3768190" y="-633253"/>
            <a:ext cx="3484928" cy="5081622"/>
          </a:xfrm>
          <a:custGeom>
            <a:avLst/>
            <a:gdLst/>
            <a:ahLst/>
            <a:cxnLst/>
            <a:rect l="l" t="t" r="r" b="b"/>
            <a:pathLst>
              <a:path w="3484928" h="5081622">
                <a:moveTo>
                  <a:pt x="3484928" y="5081621"/>
                </a:moveTo>
                <a:lnTo>
                  <a:pt x="0" y="5081621"/>
                </a:lnTo>
                <a:lnTo>
                  <a:pt x="0" y="0"/>
                </a:lnTo>
                <a:lnTo>
                  <a:pt x="3484928" y="0"/>
                </a:lnTo>
                <a:lnTo>
                  <a:pt x="3484928" y="5081621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8027936" flipH="1" flipV="1">
            <a:off x="1183932" y="3114555"/>
            <a:ext cx="3536468" cy="5160216"/>
          </a:xfrm>
          <a:custGeom>
            <a:avLst/>
            <a:gdLst/>
            <a:ahLst/>
            <a:cxnLst/>
            <a:rect l="l" t="t" r="r" b="b"/>
            <a:pathLst>
              <a:path w="3536468" h="5160216">
                <a:moveTo>
                  <a:pt x="3536468" y="5160215"/>
                </a:moveTo>
                <a:lnTo>
                  <a:pt x="0" y="5160215"/>
                </a:lnTo>
                <a:lnTo>
                  <a:pt x="0" y="0"/>
                </a:lnTo>
                <a:lnTo>
                  <a:pt x="3536468" y="0"/>
                </a:lnTo>
                <a:lnTo>
                  <a:pt x="3536468" y="5160215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8144349" flipH="1" flipV="1">
            <a:off x="-729475" y="-2014797"/>
            <a:ext cx="3776794" cy="5510886"/>
          </a:xfrm>
          <a:custGeom>
            <a:avLst/>
            <a:gdLst/>
            <a:ahLst/>
            <a:cxnLst/>
            <a:rect l="l" t="t" r="r" b="b"/>
            <a:pathLst>
              <a:path w="3776794" h="5510886">
                <a:moveTo>
                  <a:pt x="3776794" y="5510886"/>
                </a:moveTo>
                <a:lnTo>
                  <a:pt x="0" y="5510886"/>
                </a:lnTo>
                <a:lnTo>
                  <a:pt x="0" y="0"/>
                </a:lnTo>
                <a:lnTo>
                  <a:pt x="3776794" y="0"/>
                </a:lnTo>
                <a:lnTo>
                  <a:pt x="3776794" y="5510886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7999683">
            <a:off x="-4198263" y="2343807"/>
            <a:ext cx="3832715" cy="3832715"/>
          </a:xfrm>
          <a:custGeom>
            <a:avLst/>
            <a:gdLst/>
            <a:ahLst/>
            <a:cxnLst/>
            <a:rect l="l" t="t" r="r" b="b"/>
            <a:pathLst>
              <a:path w="3832715" h="3832715">
                <a:moveTo>
                  <a:pt x="0" y="0"/>
                </a:moveTo>
                <a:lnTo>
                  <a:pt x="3832715" y="0"/>
                </a:lnTo>
                <a:lnTo>
                  <a:pt x="3832715" y="3832715"/>
                </a:lnTo>
                <a:lnTo>
                  <a:pt x="0" y="383271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8078770" flipH="1" flipV="1">
            <a:off x="-3329257" y="6807111"/>
            <a:ext cx="5242704" cy="3593000"/>
          </a:xfrm>
          <a:custGeom>
            <a:avLst/>
            <a:gdLst/>
            <a:ahLst/>
            <a:cxnLst/>
            <a:rect l="l" t="t" r="r" b="b"/>
            <a:pathLst>
              <a:path w="5242704" h="3593000">
                <a:moveTo>
                  <a:pt x="5242704" y="3592999"/>
                </a:moveTo>
                <a:lnTo>
                  <a:pt x="0" y="3592999"/>
                </a:lnTo>
                <a:lnTo>
                  <a:pt x="0" y="0"/>
                </a:lnTo>
                <a:lnTo>
                  <a:pt x="5242704" y="0"/>
                </a:lnTo>
                <a:lnTo>
                  <a:pt x="5242704" y="3592999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8148052">
            <a:off x="6424322" y="-4202078"/>
            <a:ext cx="4413050" cy="4413050"/>
          </a:xfrm>
          <a:custGeom>
            <a:avLst/>
            <a:gdLst/>
            <a:ahLst/>
            <a:cxnLst/>
            <a:rect l="l" t="t" r="r" b="b"/>
            <a:pathLst>
              <a:path w="4413050" h="4413050">
                <a:moveTo>
                  <a:pt x="0" y="0"/>
                </a:moveTo>
                <a:lnTo>
                  <a:pt x="4413050" y="0"/>
                </a:lnTo>
                <a:lnTo>
                  <a:pt x="4413050" y="4413050"/>
                </a:lnTo>
                <a:lnTo>
                  <a:pt x="0" y="4413050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195262" y="3438616"/>
            <a:ext cx="12645622" cy="3112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37"/>
              </a:lnSpc>
            </a:pPr>
            <a:r>
              <a:rPr lang="en-US" sz="7330" dirty="0">
                <a:solidFill>
                  <a:srgbClr val="000000"/>
                </a:solidFill>
                <a:latin typeface="Quando"/>
                <a:ea typeface="Quando"/>
                <a:cs typeface="Quando"/>
                <a:sym typeface="Quando"/>
              </a:rPr>
              <a:t>TOURISM TRANSPORTATION AND LOGISTIC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169602" y="6749218"/>
            <a:ext cx="5655257" cy="4034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107"/>
              </a:lnSpc>
              <a:spcBef>
                <a:spcPct val="0"/>
              </a:spcBef>
            </a:pPr>
            <a:r>
              <a:rPr lang="en-US" sz="2799" b="1" i="1" dirty="0">
                <a:solidFill>
                  <a:srgbClr val="000000"/>
                </a:solidFill>
                <a:latin typeface="Quando"/>
                <a:ea typeface="Quando"/>
                <a:cs typeface="Quando"/>
                <a:sym typeface="Quando"/>
              </a:rPr>
              <a:t>BY:TEAM NOVA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629038" y="7363229"/>
            <a:ext cx="7471805" cy="1588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89"/>
              </a:lnSpc>
            </a:pPr>
            <a:r>
              <a:rPr lang="en-US" sz="2992" i="1" dirty="0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Presented by: SUDESHNA MOHANTY</a:t>
            </a:r>
          </a:p>
          <a:p>
            <a:pPr algn="r">
              <a:lnSpc>
                <a:spcPts val="4189"/>
              </a:lnSpc>
            </a:pPr>
            <a:r>
              <a:rPr lang="en-US" sz="2992" i="1" dirty="0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PRATYUSHNA SARANGI</a:t>
            </a:r>
          </a:p>
          <a:p>
            <a:pPr algn="r">
              <a:lnSpc>
                <a:spcPts val="4189"/>
              </a:lnSpc>
            </a:pPr>
            <a:r>
              <a:rPr lang="en-US" sz="2992" i="1" dirty="0">
                <a:solidFill>
                  <a:srgbClr val="000000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PRATIKSHYA PRIYADARSINI NAYAK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5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84959" y="1538089"/>
            <a:ext cx="12563208" cy="226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880"/>
              </a:lnSpc>
              <a:spcBef>
                <a:spcPct val="0"/>
              </a:spcBef>
            </a:pPr>
            <a:r>
              <a:rPr lang="en-US" sz="8000" u="none" strike="noStrike">
                <a:solidFill>
                  <a:srgbClr val="000000"/>
                </a:solidFill>
                <a:latin typeface="Quando"/>
                <a:ea typeface="Quando"/>
                <a:cs typeface="Quando"/>
                <a:sym typeface="Quando"/>
              </a:rPr>
              <a:t>PRESENTATION OUTLINE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266293" y="4508060"/>
            <a:ext cx="7513858" cy="476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936"/>
              </a:lnSpc>
              <a:spcBef>
                <a:spcPct val="0"/>
              </a:spcBef>
            </a:pPr>
            <a:r>
              <a:rPr lang="en-US" sz="2812" u="none" strike="noStrik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Problem Statement.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231880" y="6939386"/>
            <a:ext cx="7513858" cy="476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936"/>
              </a:lnSpc>
              <a:spcBef>
                <a:spcPct val="0"/>
              </a:spcBef>
            </a:pPr>
            <a:r>
              <a:rPr lang="en-US" sz="2812" u="none" strike="noStrik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Feasibility and Viability.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66293" y="5723723"/>
            <a:ext cx="7513858" cy="476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3936"/>
              </a:lnSpc>
              <a:spcBef>
                <a:spcPct val="0"/>
              </a:spcBef>
            </a:pPr>
            <a:r>
              <a:rPr lang="en-US" sz="2812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Proposed Solution</a:t>
            </a:r>
            <a:r>
              <a:rPr lang="en-US" sz="2812" u="none" strike="noStrik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6" name="Freeform 6"/>
          <p:cNvSpPr/>
          <p:nvPr/>
        </p:nvSpPr>
        <p:spPr>
          <a:xfrm>
            <a:off x="15099555" y="3825897"/>
            <a:ext cx="995522" cy="1012083"/>
          </a:xfrm>
          <a:custGeom>
            <a:avLst/>
            <a:gdLst/>
            <a:ahLst/>
            <a:cxnLst/>
            <a:rect l="l" t="t" r="r" b="b"/>
            <a:pathLst>
              <a:path w="995522" h="1012083">
                <a:moveTo>
                  <a:pt x="0" y="0"/>
                </a:moveTo>
                <a:lnTo>
                  <a:pt x="995521" y="0"/>
                </a:lnTo>
                <a:lnTo>
                  <a:pt x="995521" y="1012083"/>
                </a:lnTo>
                <a:lnTo>
                  <a:pt x="0" y="10120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N" dirty="0"/>
          </a:p>
        </p:txBody>
      </p:sp>
      <p:sp>
        <p:nvSpPr>
          <p:cNvPr id="7" name="Freeform 7"/>
          <p:cNvSpPr/>
          <p:nvPr/>
        </p:nvSpPr>
        <p:spPr>
          <a:xfrm>
            <a:off x="15067600" y="5129621"/>
            <a:ext cx="995522" cy="1012083"/>
          </a:xfrm>
          <a:custGeom>
            <a:avLst/>
            <a:gdLst/>
            <a:ahLst/>
            <a:cxnLst/>
            <a:rect l="l" t="t" r="r" b="b"/>
            <a:pathLst>
              <a:path w="995522" h="1012083">
                <a:moveTo>
                  <a:pt x="0" y="0"/>
                </a:moveTo>
                <a:lnTo>
                  <a:pt x="995521" y="0"/>
                </a:lnTo>
                <a:lnTo>
                  <a:pt x="995521" y="1012083"/>
                </a:lnTo>
                <a:lnTo>
                  <a:pt x="0" y="10120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5115084" y="6511522"/>
            <a:ext cx="995522" cy="1012083"/>
          </a:xfrm>
          <a:custGeom>
            <a:avLst/>
            <a:gdLst/>
            <a:ahLst/>
            <a:cxnLst/>
            <a:rect l="l" t="t" r="r" b="b"/>
            <a:pathLst>
              <a:path w="995522" h="1012083">
                <a:moveTo>
                  <a:pt x="0" y="0"/>
                </a:moveTo>
                <a:lnTo>
                  <a:pt x="995521" y="0"/>
                </a:lnTo>
                <a:lnTo>
                  <a:pt x="995521" y="1012083"/>
                </a:lnTo>
                <a:lnTo>
                  <a:pt x="0" y="10120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547477">
            <a:off x="-1292169" y="6249641"/>
            <a:ext cx="3484928" cy="5081622"/>
          </a:xfrm>
          <a:custGeom>
            <a:avLst/>
            <a:gdLst/>
            <a:ahLst/>
            <a:cxnLst/>
            <a:rect l="l" t="t" r="r" b="b"/>
            <a:pathLst>
              <a:path w="3484928" h="5081622">
                <a:moveTo>
                  <a:pt x="0" y="0"/>
                </a:moveTo>
                <a:lnTo>
                  <a:pt x="3484928" y="0"/>
                </a:lnTo>
                <a:lnTo>
                  <a:pt x="3484928" y="5081621"/>
                </a:lnTo>
                <a:lnTo>
                  <a:pt x="0" y="50816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-5947477" flipH="1" flipV="1">
            <a:off x="-2831632" y="1884296"/>
            <a:ext cx="3536468" cy="5160216"/>
          </a:xfrm>
          <a:custGeom>
            <a:avLst/>
            <a:gdLst/>
            <a:ahLst/>
            <a:cxnLst/>
            <a:rect l="l" t="t" r="r" b="b"/>
            <a:pathLst>
              <a:path w="3536468" h="5160216">
                <a:moveTo>
                  <a:pt x="3536467" y="5160215"/>
                </a:moveTo>
                <a:lnTo>
                  <a:pt x="0" y="5160215"/>
                </a:lnTo>
                <a:lnTo>
                  <a:pt x="0" y="0"/>
                </a:lnTo>
                <a:lnTo>
                  <a:pt x="3536467" y="0"/>
                </a:lnTo>
                <a:lnTo>
                  <a:pt x="3536467" y="5160215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-547477" flipH="1">
            <a:off x="2023622" y="3319525"/>
            <a:ext cx="3776794" cy="5510886"/>
          </a:xfrm>
          <a:custGeom>
            <a:avLst/>
            <a:gdLst/>
            <a:ahLst/>
            <a:cxnLst/>
            <a:rect l="l" t="t" r="r" b="b"/>
            <a:pathLst>
              <a:path w="3776794" h="5510886">
                <a:moveTo>
                  <a:pt x="3776794" y="0"/>
                </a:moveTo>
                <a:lnTo>
                  <a:pt x="0" y="0"/>
                </a:lnTo>
                <a:lnTo>
                  <a:pt x="0" y="5510886"/>
                </a:lnTo>
                <a:lnTo>
                  <a:pt x="3776794" y="5510886"/>
                </a:lnTo>
                <a:lnTo>
                  <a:pt x="3776794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-5947477" flipH="1" flipV="1">
            <a:off x="-3457097" y="-1842187"/>
            <a:ext cx="5022840" cy="3442320"/>
          </a:xfrm>
          <a:custGeom>
            <a:avLst/>
            <a:gdLst/>
            <a:ahLst/>
            <a:cxnLst/>
            <a:rect l="l" t="t" r="r" b="b"/>
            <a:pathLst>
              <a:path w="5022840" h="3442320">
                <a:moveTo>
                  <a:pt x="5022841" y="3442320"/>
                </a:moveTo>
                <a:lnTo>
                  <a:pt x="0" y="3442320"/>
                </a:lnTo>
                <a:lnTo>
                  <a:pt x="0" y="0"/>
                </a:lnTo>
                <a:lnTo>
                  <a:pt x="5022841" y="0"/>
                </a:lnTo>
                <a:lnTo>
                  <a:pt x="5022841" y="344232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-547477">
            <a:off x="1112178" y="-2341710"/>
            <a:ext cx="3761658" cy="5485141"/>
          </a:xfrm>
          <a:custGeom>
            <a:avLst/>
            <a:gdLst/>
            <a:ahLst/>
            <a:cxnLst/>
            <a:rect l="l" t="t" r="r" b="b"/>
            <a:pathLst>
              <a:path w="3761658" h="5485141">
                <a:moveTo>
                  <a:pt x="0" y="0"/>
                </a:moveTo>
                <a:lnTo>
                  <a:pt x="3761658" y="0"/>
                </a:lnTo>
                <a:lnTo>
                  <a:pt x="3761658" y="5485141"/>
                </a:lnTo>
                <a:lnTo>
                  <a:pt x="0" y="548514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-547477">
            <a:off x="2813167" y="9015059"/>
            <a:ext cx="3761658" cy="3761658"/>
          </a:xfrm>
          <a:custGeom>
            <a:avLst/>
            <a:gdLst/>
            <a:ahLst/>
            <a:cxnLst/>
            <a:rect l="l" t="t" r="r" b="b"/>
            <a:pathLst>
              <a:path w="3761658" h="3761658">
                <a:moveTo>
                  <a:pt x="0" y="0"/>
                </a:moveTo>
                <a:lnTo>
                  <a:pt x="3761658" y="0"/>
                </a:lnTo>
                <a:lnTo>
                  <a:pt x="3761658" y="3761658"/>
                </a:lnTo>
                <a:lnTo>
                  <a:pt x="0" y="376165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E7252A57-1F3B-D817-E6F3-4B337C54CFAD}"/>
              </a:ext>
            </a:extLst>
          </p:cNvPr>
          <p:cNvSpPr txBox="1"/>
          <p:nvPr/>
        </p:nvSpPr>
        <p:spPr>
          <a:xfrm>
            <a:off x="3689365" y="8110328"/>
            <a:ext cx="11090786" cy="5679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r">
              <a:lnSpc>
                <a:spcPts val="3936"/>
              </a:lnSpc>
              <a:spcBef>
                <a:spcPct val="0"/>
              </a:spcBef>
            </a:pPr>
            <a:r>
              <a:rPr lang="en-US" sz="281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Technical Implementations</a:t>
            </a:r>
            <a:r>
              <a:rPr lang="en-US" sz="2810" u="none" strike="noStrike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8" name="Freeform 8">
            <a:extLst>
              <a:ext uri="{FF2B5EF4-FFF2-40B4-BE49-F238E27FC236}">
                <a16:creationId xmlns:a16="http://schemas.microsoft.com/office/drawing/2014/main" xmlns="" id="{C469974F-A644-2B89-74BF-DAC148FFA0C0}"/>
              </a:ext>
            </a:extLst>
          </p:cNvPr>
          <p:cNvSpPr/>
          <p:nvPr/>
        </p:nvSpPr>
        <p:spPr>
          <a:xfrm>
            <a:off x="15115084" y="7721859"/>
            <a:ext cx="995522" cy="1012083"/>
          </a:xfrm>
          <a:custGeom>
            <a:avLst/>
            <a:gdLst/>
            <a:ahLst/>
            <a:cxnLst/>
            <a:rect l="l" t="t" r="r" b="b"/>
            <a:pathLst>
              <a:path w="995522" h="1012083">
                <a:moveTo>
                  <a:pt x="0" y="0"/>
                </a:moveTo>
                <a:lnTo>
                  <a:pt x="995521" y="0"/>
                </a:lnTo>
                <a:lnTo>
                  <a:pt x="995521" y="1012083"/>
                </a:lnTo>
                <a:lnTo>
                  <a:pt x="0" y="10120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5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43998" y="2036271"/>
            <a:ext cx="8275636" cy="2410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435"/>
              </a:lnSpc>
              <a:spcBef>
                <a:spcPct val="0"/>
              </a:spcBef>
            </a:pPr>
            <a:r>
              <a:rPr lang="en-US" sz="4800" dirty="0">
                <a:solidFill>
                  <a:srgbClr val="000000"/>
                </a:solidFill>
                <a:latin typeface="Quando"/>
                <a:ea typeface="Quando"/>
                <a:cs typeface="Quando"/>
                <a:sym typeface="Quando"/>
              </a:rPr>
              <a:t>PROBLEM </a:t>
            </a:r>
            <a:r>
              <a:rPr lang="en-US" sz="4800" dirty="0" smtClean="0">
                <a:solidFill>
                  <a:srgbClr val="000000"/>
                </a:solidFill>
                <a:latin typeface="Quando"/>
                <a:ea typeface="Quando"/>
                <a:cs typeface="Quando"/>
                <a:sym typeface="Quando"/>
              </a:rPr>
              <a:t>STATEMENT</a:t>
            </a:r>
          </a:p>
          <a:p>
            <a:pPr marL="0" lvl="0" indent="0" algn="l">
              <a:lnSpc>
                <a:spcPts val="9435"/>
              </a:lnSpc>
              <a:spcBef>
                <a:spcPct val="0"/>
              </a:spcBef>
            </a:pPr>
            <a:r>
              <a:rPr lang="en-US" sz="4000" u="sng" dirty="0" smtClean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Quando"/>
                <a:ea typeface="Quando"/>
                <a:cs typeface="Quando"/>
                <a:sym typeface="Quando"/>
              </a:rPr>
              <a:t>Itinerary Generator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50855" y="4642552"/>
            <a:ext cx="8326545" cy="35009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07128" lvl="1" indent="-303564" algn="l">
              <a:lnSpc>
                <a:spcPts val="3936"/>
              </a:lnSpc>
              <a:buFont typeface="Arial"/>
              <a:buChar char="•"/>
            </a:pPr>
            <a:r>
              <a:rPr lang="en-US" sz="3200" dirty="0"/>
              <a:t>In the tourism, transportation, and logistics sector, travelers often struggle to plan a trip that fits within their budget while ensuring a comfortable stay and enjoyable experiences. Many existing travel platforms provide information about destinations but lack personalized itinerary recommendations.</a:t>
            </a:r>
            <a:endParaRPr lang="en-US" sz="2812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" name="Freeform 4"/>
          <p:cNvSpPr/>
          <p:nvPr/>
        </p:nvSpPr>
        <p:spPr>
          <a:xfrm rot="-10800000" flipH="1">
            <a:off x="14640984" y="-683350"/>
            <a:ext cx="3484928" cy="5081622"/>
          </a:xfrm>
          <a:custGeom>
            <a:avLst/>
            <a:gdLst/>
            <a:ahLst/>
            <a:cxnLst/>
            <a:rect l="l" t="t" r="r" b="b"/>
            <a:pathLst>
              <a:path w="3484928" h="5081622">
                <a:moveTo>
                  <a:pt x="3484928" y="0"/>
                </a:moveTo>
                <a:lnTo>
                  <a:pt x="0" y="0"/>
                </a:lnTo>
                <a:lnTo>
                  <a:pt x="0" y="5081622"/>
                </a:lnTo>
                <a:lnTo>
                  <a:pt x="3484928" y="5081622"/>
                </a:lnTo>
                <a:lnTo>
                  <a:pt x="3484928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5400000" flipH="1" flipV="1">
            <a:off x="15479920" y="3830678"/>
            <a:ext cx="3536468" cy="5160216"/>
          </a:xfrm>
          <a:custGeom>
            <a:avLst/>
            <a:gdLst/>
            <a:ahLst/>
            <a:cxnLst/>
            <a:rect l="l" t="t" r="r" b="b"/>
            <a:pathLst>
              <a:path w="3536468" h="5160216">
                <a:moveTo>
                  <a:pt x="3536468" y="5160216"/>
                </a:moveTo>
                <a:lnTo>
                  <a:pt x="0" y="5160216"/>
                </a:lnTo>
                <a:lnTo>
                  <a:pt x="0" y="0"/>
                </a:lnTo>
                <a:lnTo>
                  <a:pt x="3536468" y="0"/>
                </a:lnTo>
                <a:lnTo>
                  <a:pt x="3536468" y="5160216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10800000" flipH="1" flipV="1">
            <a:off x="10702707" y="1276144"/>
            <a:ext cx="3776794" cy="5510886"/>
          </a:xfrm>
          <a:custGeom>
            <a:avLst/>
            <a:gdLst/>
            <a:ahLst/>
            <a:cxnLst/>
            <a:rect l="l" t="t" r="r" b="b"/>
            <a:pathLst>
              <a:path w="3776794" h="5510886">
                <a:moveTo>
                  <a:pt x="3776794" y="5510887"/>
                </a:moveTo>
                <a:lnTo>
                  <a:pt x="0" y="5510887"/>
                </a:lnTo>
                <a:lnTo>
                  <a:pt x="0" y="0"/>
                </a:lnTo>
                <a:lnTo>
                  <a:pt x="3776794" y="0"/>
                </a:lnTo>
                <a:lnTo>
                  <a:pt x="3776794" y="5510887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5400000" flipH="1" flipV="1">
            <a:off x="13893332" y="9198363"/>
            <a:ext cx="5022840" cy="3442320"/>
          </a:xfrm>
          <a:custGeom>
            <a:avLst/>
            <a:gdLst/>
            <a:ahLst/>
            <a:cxnLst/>
            <a:rect l="l" t="t" r="r" b="b"/>
            <a:pathLst>
              <a:path w="5022840" h="3442320">
                <a:moveTo>
                  <a:pt x="5022840" y="3442320"/>
                </a:moveTo>
                <a:lnTo>
                  <a:pt x="0" y="3442320"/>
                </a:lnTo>
                <a:lnTo>
                  <a:pt x="0" y="0"/>
                </a:lnTo>
                <a:lnTo>
                  <a:pt x="5022840" y="0"/>
                </a:lnTo>
                <a:lnTo>
                  <a:pt x="5022840" y="344232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-10800000" flipV="1">
            <a:off x="10717843" y="7037062"/>
            <a:ext cx="3761658" cy="5485141"/>
          </a:xfrm>
          <a:custGeom>
            <a:avLst/>
            <a:gdLst/>
            <a:ahLst/>
            <a:cxnLst/>
            <a:rect l="l" t="t" r="r" b="b"/>
            <a:pathLst>
              <a:path w="3761658" h="5485141">
                <a:moveTo>
                  <a:pt x="0" y="5485141"/>
                </a:moveTo>
                <a:lnTo>
                  <a:pt x="3761658" y="5485141"/>
                </a:lnTo>
                <a:lnTo>
                  <a:pt x="3761658" y="0"/>
                </a:lnTo>
                <a:lnTo>
                  <a:pt x="0" y="0"/>
                </a:lnTo>
                <a:lnTo>
                  <a:pt x="0" y="5485141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-10800000" flipH="1">
            <a:off x="10702707" y="-2733164"/>
            <a:ext cx="3761658" cy="3761658"/>
          </a:xfrm>
          <a:custGeom>
            <a:avLst/>
            <a:gdLst/>
            <a:ahLst/>
            <a:cxnLst/>
            <a:rect l="l" t="t" r="r" b="b"/>
            <a:pathLst>
              <a:path w="3761658" h="3761658">
                <a:moveTo>
                  <a:pt x="3761658" y="0"/>
                </a:moveTo>
                <a:lnTo>
                  <a:pt x="0" y="0"/>
                </a:lnTo>
                <a:lnTo>
                  <a:pt x="0" y="3761658"/>
                </a:lnTo>
                <a:lnTo>
                  <a:pt x="3761658" y="3761658"/>
                </a:lnTo>
                <a:lnTo>
                  <a:pt x="3761658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5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8027053" y="1228448"/>
            <a:ext cx="9616181" cy="1076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435"/>
              </a:lnSpc>
              <a:spcBef>
                <a:spcPct val="0"/>
              </a:spcBef>
            </a:pPr>
            <a:r>
              <a:rPr lang="en-US" sz="4800" dirty="0">
                <a:solidFill>
                  <a:srgbClr val="000000"/>
                </a:solidFill>
                <a:latin typeface="Quando"/>
                <a:ea typeface="Quando"/>
                <a:cs typeface="Quando"/>
                <a:sym typeface="Quando"/>
              </a:rPr>
              <a:t>PROPOSED SOLUTION</a:t>
            </a:r>
            <a:endParaRPr lang="en-US" sz="4800" u="none" strike="noStrike" dirty="0">
              <a:solidFill>
                <a:srgbClr val="000000"/>
              </a:solidFill>
              <a:latin typeface="Quando"/>
              <a:ea typeface="Quando"/>
              <a:cs typeface="Quando"/>
              <a:sym typeface="Quando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04142" y="5547260"/>
            <a:ext cx="3484928" cy="5081622"/>
          </a:xfrm>
          <a:custGeom>
            <a:avLst/>
            <a:gdLst/>
            <a:ahLst/>
            <a:cxnLst/>
            <a:rect l="l" t="t" r="r" b="b"/>
            <a:pathLst>
              <a:path w="3484928" h="5081622">
                <a:moveTo>
                  <a:pt x="0" y="0"/>
                </a:moveTo>
                <a:lnTo>
                  <a:pt x="3484928" y="0"/>
                </a:lnTo>
                <a:lnTo>
                  <a:pt x="3484928" y="5081621"/>
                </a:lnTo>
                <a:lnTo>
                  <a:pt x="0" y="50816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5400000" flipH="1" flipV="1">
            <a:off x="-786334" y="954638"/>
            <a:ext cx="3536468" cy="5160216"/>
          </a:xfrm>
          <a:custGeom>
            <a:avLst/>
            <a:gdLst/>
            <a:ahLst/>
            <a:cxnLst/>
            <a:rect l="l" t="t" r="r" b="b"/>
            <a:pathLst>
              <a:path w="3536468" h="5160216">
                <a:moveTo>
                  <a:pt x="3536468" y="5160215"/>
                </a:moveTo>
                <a:lnTo>
                  <a:pt x="0" y="5160215"/>
                </a:lnTo>
                <a:lnTo>
                  <a:pt x="0" y="0"/>
                </a:lnTo>
                <a:lnTo>
                  <a:pt x="3536468" y="0"/>
                </a:lnTo>
                <a:lnTo>
                  <a:pt x="3536468" y="5160215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750553" y="3158501"/>
            <a:ext cx="3776794" cy="5510886"/>
          </a:xfrm>
          <a:custGeom>
            <a:avLst/>
            <a:gdLst/>
            <a:ahLst/>
            <a:cxnLst/>
            <a:rect l="l" t="t" r="r" b="b"/>
            <a:pathLst>
              <a:path w="3776794" h="5510886">
                <a:moveTo>
                  <a:pt x="0" y="0"/>
                </a:moveTo>
                <a:lnTo>
                  <a:pt x="3776794" y="0"/>
                </a:lnTo>
                <a:lnTo>
                  <a:pt x="3776794" y="5510886"/>
                </a:lnTo>
                <a:lnTo>
                  <a:pt x="0" y="551088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5400000" flipH="1" flipV="1">
            <a:off x="-686118" y="-2695151"/>
            <a:ext cx="5022840" cy="3442320"/>
          </a:xfrm>
          <a:custGeom>
            <a:avLst/>
            <a:gdLst/>
            <a:ahLst/>
            <a:cxnLst/>
            <a:rect l="l" t="t" r="r" b="b"/>
            <a:pathLst>
              <a:path w="5022840" h="3442320">
                <a:moveTo>
                  <a:pt x="5022840" y="3442320"/>
                </a:moveTo>
                <a:lnTo>
                  <a:pt x="0" y="3442320"/>
                </a:lnTo>
                <a:lnTo>
                  <a:pt x="0" y="0"/>
                </a:lnTo>
                <a:lnTo>
                  <a:pt x="5022840" y="0"/>
                </a:lnTo>
                <a:lnTo>
                  <a:pt x="5022840" y="344232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V="1">
            <a:off x="3750553" y="-2576672"/>
            <a:ext cx="3761658" cy="5485141"/>
          </a:xfrm>
          <a:custGeom>
            <a:avLst/>
            <a:gdLst/>
            <a:ahLst/>
            <a:cxnLst/>
            <a:rect l="l" t="t" r="r" b="b"/>
            <a:pathLst>
              <a:path w="3761658" h="5485141">
                <a:moveTo>
                  <a:pt x="0" y="5485142"/>
                </a:moveTo>
                <a:lnTo>
                  <a:pt x="3761658" y="5485142"/>
                </a:lnTo>
                <a:lnTo>
                  <a:pt x="3761658" y="0"/>
                </a:lnTo>
                <a:lnTo>
                  <a:pt x="0" y="0"/>
                </a:lnTo>
                <a:lnTo>
                  <a:pt x="0" y="5485142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765689" y="8917037"/>
            <a:ext cx="3761658" cy="3761658"/>
          </a:xfrm>
          <a:custGeom>
            <a:avLst/>
            <a:gdLst/>
            <a:ahLst/>
            <a:cxnLst/>
            <a:rect l="l" t="t" r="r" b="b"/>
            <a:pathLst>
              <a:path w="3761658" h="3761658">
                <a:moveTo>
                  <a:pt x="0" y="0"/>
                </a:moveTo>
                <a:lnTo>
                  <a:pt x="3761658" y="0"/>
                </a:lnTo>
                <a:lnTo>
                  <a:pt x="3761658" y="3761658"/>
                </a:lnTo>
                <a:lnTo>
                  <a:pt x="0" y="376165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9E203C9-7C56-C34A-DA37-A66B225C2832}"/>
              </a:ext>
            </a:extLst>
          </p:cNvPr>
          <p:cNvSpPr txBox="1"/>
          <p:nvPr/>
        </p:nvSpPr>
        <p:spPr>
          <a:xfrm>
            <a:off x="7748644" y="2860986"/>
            <a:ext cx="9940412" cy="107721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200" dirty="0" err="1">
                <a:latin typeface="Quando" panose="020B0604020202020204" charset="0"/>
              </a:rPr>
              <a:t>EaseJourney</a:t>
            </a:r>
            <a:r>
              <a:rPr lang="en-US" sz="2200" dirty="0">
                <a:latin typeface="Quando" panose="020B0604020202020204" charset="0"/>
              </a:rPr>
              <a:t> acts as a </a:t>
            </a:r>
            <a:r>
              <a:rPr lang="en-US" sz="2200" b="1" dirty="0">
                <a:latin typeface="Quando" panose="020B0604020202020204" charset="0"/>
              </a:rPr>
              <a:t>virtual travel assistant</a:t>
            </a:r>
            <a:r>
              <a:rPr lang="en-US" sz="2200" dirty="0">
                <a:latin typeface="Quando" panose="020B0604020202020204" charset="0"/>
              </a:rPr>
              <a:t> that streamlines trip planning with budget constraints in mind. By automating cost estimation, suggesting affordable packages, and providing real-time recommendations, it </a:t>
            </a:r>
            <a:r>
              <a:rPr lang="en-US" sz="2200" b="1" dirty="0">
                <a:latin typeface="Quando" panose="020B0604020202020204" charset="0"/>
              </a:rPr>
              <a:t>eliminates the hassle of manual itinerary planning</a:t>
            </a:r>
            <a:r>
              <a:rPr lang="en-US" sz="2200" dirty="0">
                <a:latin typeface="Quando" panose="020B0604020202020204" charset="0"/>
              </a:rPr>
              <a:t>. The integration of </a:t>
            </a:r>
            <a:r>
              <a:rPr lang="en-US" sz="2200" b="1" dirty="0">
                <a:latin typeface="Quando" panose="020B0604020202020204" charset="0"/>
              </a:rPr>
              <a:t>budget validation, attraction listings, and Google Maps navigation</a:t>
            </a:r>
            <a:r>
              <a:rPr lang="en-US" sz="2200" dirty="0">
                <a:latin typeface="Quando" panose="020B0604020202020204" charset="0"/>
              </a:rPr>
              <a:t> ensures that users can travel smartly, efficiently, and without financial surprises</a:t>
            </a:r>
            <a:r>
              <a:rPr lang="en-US" sz="2200" dirty="0" smtClean="0">
                <a:latin typeface="Quando" panose="020B0604020202020204" charset="0"/>
              </a:rPr>
              <a:t>.</a:t>
            </a:r>
          </a:p>
          <a:p>
            <a:endParaRPr lang="en-US" sz="2200" dirty="0">
              <a:latin typeface="Quando" panose="020B060402020202020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Quando" panose="020B0604020202020204" charset="0"/>
              </a:rPr>
              <a:t>User Inputs for Personalized Itinerary</a:t>
            </a:r>
          </a:p>
          <a:p>
            <a:pPr marL="457200" indent="-457200">
              <a:buFont typeface="+mj-lt"/>
              <a:buAutoNum type="arabicPeriod"/>
            </a:pPr>
            <a:r>
              <a:rPr lang="en-IN" sz="2400" dirty="0">
                <a:latin typeface="Quando" panose="020B0604020202020204" charset="0"/>
              </a:rPr>
              <a:t>Budget-Based Package Suggestions</a:t>
            </a:r>
            <a:endParaRPr lang="en-US" sz="2400" dirty="0">
              <a:latin typeface="Quando" panose="020B060402020202020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400" dirty="0">
                <a:latin typeface="Quando" panose="020B0604020202020204" charset="0"/>
              </a:rPr>
              <a:t>Attractions and Activity Recommendations</a:t>
            </a:r>
            <a:endParaRPr lang="en-US" sz="2400" dirty="0">
              <a:latin typeface="Quando" panose="020B060402020202020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IN" sz="2400" dirty="0">
                <a:latin typeface="Quando" panose="020B0604020202020204" charset="0"/>
              </a:rPr>
              <a:t>Google Maps Integration for Navigation</a:t>
            </a:r>
            <a:endParaRPr lang="en-US" sz="2400" dirty="0">
              <a:latin typeface="Quando" panose="020B060402020202020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Quando" panose="020B0604020202020204" charset="0"/>
              </a:rPr>
              <a:t>User-Friendly Interface for Seamless Experience</a:t>
            </a:r>
          </a:p>
          <a:p>
            <a:endParaRPr lang="en-US" sz="2400" dirty="0">
              <a:latin typeface="Quando" panose="020B0604020202020204" charset="0"/>
            </a:endParaRPr>
          </a:p>
          <a:p>
            <a:endParaRPr lang="en-US" sz="2400" dirty="0">
              <a:latin typeface="Quando" panose="020B0604020202020204" charset="0"/>
            </a:endParaRPr>
          </a:p>
          <a:p>
            <a:endParaRPr lang="en-US" sz="2400" dirty="0">
              <a:latin typeface="Quando" panose="020B0604020202020204" charset="0"/>
            </a:endParaRPr>
          </a:p>
          <a:p>
            <a:endParaRPr lang="en-US" sz="2400" dirty="0">
              <a:latin typeface="Quando" panose="020B0604020202020204" charset="0"/>
            </a:endParaRPr>
          </a:p>
          <a:p>
            <a:endParaRPr lang="en-US" sz="2400" dirty="0">
              <a:latin typeface="Quando" panose="020B0604020202020204" charset="0"/>
            </a:endParaRPr>
          </a:p>
          <a:p>
            <a:endParaRPr lang="en-US" sz="2400" dirty="0">
              <a:latin typeface="Quando" panose="020B0604020202020204" charset="0"/>
            </a:endParaRPr>
          </a:p>
          <a:p>
            <a:endParaRPr lang="en-US" sz="2400" dirty="0">
              <a:latin typeface="Quando" panose="020B0604020202020204" charset="0"/>
            </a:endParaRPr>
          </a:p>
          <a:p>
            <a:endParaRPr lang="en-US" sz="2400" dirty="0">
              <a:latin typeface="Quando" panose="020B0604020202020204" charset="0"/>
            </a:endParaRPr>
          </a:p>
          <a:p>
            <a:endParaRPr lang="en-US" sz="2400" dirty="0">
              <a:latin typeface="Quando" panose="020B0604020202020204" charset="0"/>
            </a:endParaRPr>
          </a:p>
          <a:p>
            <a:endParaRPr lang="en-US" sz="2400" dirty="0">
              <a:latin typeface="Quando" panose="020B0604020202020204" charset="0"/>
            </a:endParaRPr>
          </a:p>
          <a:p>
            <a:endParaRPr lang="en-US" sz="2400" dirty="0">
              <a:latin typeface="Quando" panose="020B0604020202020204" charset="0"/>
            </a:endParaRPr>
          </a:p>
          <a:p>
            <a:endParaRPr lang="en-IN" sz="2400" dirty="0">
              <a:latin typeface="Quando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5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86530" y="357085"/>
            <a:ext cx="8619136" cy="10315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435"/>
              </a:lnSpc>
              <a:spcBef>
                <a:spcPct val="0"/>
              </a:spcBef>
            </a:pPr>
            <a:r>
              <a:rPr lang="en-US" sz="4000" dirty="0">
                <a:solidFill>
                  <a:srgbClr val="000000"/>
                </a:solidFill>
                <a:latin typeface="Quando"/>
                <a:ea typeface="Quando"/>
                <a:cs typeface="Quando"/>
                <a:sym typeface="Quando"/>
              </a:rPr>
              <a:t>FEASIBILITY AND VIABILITY</a:t>
            </a:r>
            <a:endParaRPr lang="en-US" sz="4000" u="none" strike="noStrike" dirty="0">
              <a:solidFill>
                <a:srgbClr val="000000"/>
              </a:solidFill>
              <a:latin typeface="Quando"/>
              <a:ea typeface="Quando"/>
              <a:cs typeface="Quando"/>
              <a:sym typeface="Quando"/>
            </a:endParaRPr>
          </a:p>
        </p:txBody>
      </p:sp>
      <p:sp>
        <p:nvSpPr>
          <p:cNvPr id="3" name="Freeform 3"/>
          <p:cNvSpPr/>
          <p:nvPr/>
        </p:nvSpPr>
        <p:spPr>
          <a:xfrm rot="-560765">
            <a:off x="13532736" y="5192254"/>
            <a:ext cx="3863876" cy="5637952"/>
          </a:xfrm>
          <a:custGeom>
            <a:avLst/>
            <a:gdLst/>
            <a:ahLst/>
            <a:cxnLst/>
            <a:rect l="l" t="t" r="r" b="b"/>
            <a:pathLst>
              <a:path w="3863876" h="5637952">
                <a:moveTo>
                  <a:pt x="0" y="0"/>
                </a:moveTo>
                <a:lnTo>
                  <a:pt x="3863876" y="0"/>
                </a:lnTo>
                <a:lnTo>
                  <a:pt x="3863876" y="5637952"/>
                </a:lnTo>
                <a:lnTo>
                  <a:pt x="0" y="563795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090624" flipH="1" flipV="1">
            <a:off x="10855320" y="525363"/>
            <a:ext cx="3268180" cy="4768745"/>
          </a:xfrm>
          <a:custGeom>
            <a:avLst/>
            <a:gdLst/>
            <a:ahLst/>
            <a:cxnLst/>
            <a:rect l="l" t="t" r="r" b="b"/>
            <a:pathLst>
              <a:path w="3268180" h="4768745">
                <a:moveTo>
                  <a:pt x="3268180" y="4768745"/>
                </a:moveTo>
                <a:lnTo>
                  <a:pt x="0" y="4768745"/>
                </a:lnTo>
                <a:lnTo>
                  <a:pt x="0" y="0"/>
                </a:lnTo>
                <a:lnTo>
                  <a:pt x="3268180" y="0"/>
                </a:lnTo>
                <a:lnTo>
                  <a:pt x="3268180" y="4768745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704614">
            <a:off x="10286245" y="4792051"/>
            <a:ext cx="3626878" cy="5288610"/>
          </a:xfrm>
          <a:custGeom>
            <a:avLst/>
            <a:gdLst/>
            <a:ahLst/>
            <a:cxnLst/>
            <a:rect l="l" t="t" r="r" b="b"/>
            <a:pathLst>
              <a:path w="3626878" h="5288610">
                <a:moveTo>
                  <a:pt x="0" y="0"/>
                </a:moveTo>
                <a:lnTo>
                  <a:pt x="3626879" y="0"/>
                </a:lnTo>
                <a:lnTo>
                  <a:pt x="3626879" y="5288610"/>
                </a:lnTo>
                <a:lnTo>
                  <a:pt x="0" y="528861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5206826">
            <a:off x="11996610" y="403642"/>
            <a:ext cx="5526608" cy="3787568"/>
          </a:xfrm>
          <a:custGeom>
            <a:avLst/>
            <a:gdLst/>
            <a:ahLst/>
            <a:cxnLst/>
            <a:rect l="l" t="t" r="r" b="b"/>
            <a:pathLst>
              <a:path w="5526608" h="3787568">
                <a:moveTo>
                  <a:pt x="0" y="0"/>
                </a:moveTo>
                <a:lnTo>
                  <a:pt x="5526608" y="0"/>
                </a:lnTo>
                <a:lnTo>
                  <a:pt x="5526608" y="3787569"/>
                </a:lnTo>
                <a:lnTo>
                  <a:pt x="0" y="37875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1614457" flipV="1">
            <a:off x="15285537" y="-631059"/>
            <a:ext cx="3650204" cy="5322623"/>
          </a:xfrm>
          <a:custGeom>
            <a:avLst/>
            <a:gdLst/>
            <a:ahLst/>
            <a:cxnLst/>
            <a:rect l="l" t="t" r="r" b="b"/>
            <a:pathLst>
              <a:path w="3650204" h="5322623">
                <a:moveTo>
                  <a:pt x="0" y="5322623"/>
                </a:moveTo>
                <a:lnTo>
                  <a:pt x="3650204" y="5322623"/>
                </a:lnTo>
                <a:lnTo>
                  <a:pt x="3650204" y="0"/>
                </a:lnTo>
                <a:lnTo>
                  <a:pt x="0" y="0"/>
                </a:lnTo>
                <a:lnTo>
                  <a:pt x="0" y="5322623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1544633">
            <a:off x="16314696" y="5553524"/>
            <a:ext cx="3489814" cy="3489814"/>
          </a:xfrm>
          <a:custGeom>
            <a:avLst/>
            <a:gdLst/>
            <a:ahLst/>
            <a:cxnLst/>
            <a:rect l="l" t="t" r="r" b="b"/>
            <a:pathLst>
              <a:path w="3489814" h="3489814">
                <a:moveTo>
                  <a:pt x="0" y="0"/>
                </a:moveTo>
                <a:lnTo>
                  <a:pt x="3489814" y="0"/>
                </a:lnTo>
                <a:lnTo>
                  <a:pt x="3489814" y="3489814"/>
                </a:lnTo>
                <a:lnTo>
                  <a:pt x="0" y="348981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15052" y="5466996"/>
            <a:ext cx="7586946" cy="5658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3564" lvl="1" algn="l">
              <a:lnSpc>
                <a:spcPts val="3936"/>
              </a:lnSpc>
            </a:pPr>
            <a:r>
              <a:rPr lang="en-US" sz="2000" dirty="0">
                <a:solidFill>
                  <a:srgbClr val="000000"/>
                </a:solidFill>
                <a:latin typeface="Quando" panose="020B0604020202020204" charset="0"/>
                <a:ea typeface="Poppins"/>
                <a:cs typeface="Poppins"/>
                <a:sym typeface="Poppins"/>
              </a:rPr>
              <a:t>Viability Analysis:</a:t>
            </a:r>
          </a:p>
          <a:p>
            <a:pPr marL="303564" lvl="1" algn="l">
              <a:lnSpc>
                <a:spcPts val="3936"/>
              </a:lnSpc>
            </a:pPr>
            <a:endParaRPr lang="en-US" sz="2000" dirty="0">
              <a:solidFill>
                <a:srgbClr val="000000"/>
              </a:solidFill>
              <a:latin typeface="Quando" panose="020B0604020202020204" charset="0"/>
              <a:ea typeface="Poppins"/>
              <a:cs typeface="Poppins"/>
              <a:sym typeface="Poppins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Quando" panose="020B0604020202020204" charset="0"/>
              </a:rPr>
              <a:t>Growing Demand for Digital Travel Planners:</a:t>
            </a:r>
            <a:r>
              <a:rPr lang="en-US" sz="2000" dirty="0">
                <a:latin typeface="Quando" panose="020B0604020202020204" charset="0"/>
              </a:rPr>
              <a:t> With the rise of budget-conscious travelers, the need for personalized itinerary solutions is high.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Quando" panose="020B0604020202020204" charset="0"/>
              </a:rPr>
              <a:t>Competitive Advantage:</a:t>
            </a:r>
            <a:r>
              <a:rPr lang="en-US" sz="2000" dirty="0">
                <a:latin typeface="Quando" panose="020B0604020202020204" charset="0"/>
              </a:rPr>
              <a:t> Many travel websites provide bookings, but few offer </a:t>
            </a:r>
            <a:r>
              <a:rPr lang="en-US" sz="2000" b="1" dirty="0">
                <a:latin typeface="Quando" panose="020B0604020202020204" charset="0"/>
              </a:rPr>
              <a:t>budget-based itinerary planning</a:t>
            </a:r>
            <a:r>
              <a:rPr lang="en-US" sz="2000" dirty="0">
                <a:latin typeface="Quando" panose="020B0604020202020204" charset="0"/>
              </a:rPr>
              <a:t> with pre-calculated costs.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Quando" panose="020B0604020202020204" charset="0"/>
              </a:rPr>
              <a:t>Scalability:</a:t>
            </a:r>
            <a:r>
              <a:rPr lang="en-US" sz="2000" dirty="0">
                <a:latin typeface="Quando" panose="020B0604020202020204" charset="0"/>
              </a:rPr>
              <a:t> Can integrate additional features like </a:t>
            </a:r>
            <a:r>
              <a:rPr lang="en-US" sz="2000" b="1" dirty="0">
                <a:latin typeface="Quando" panose="020B0604020202020204" charset="0"/>
              </a:rPr>
              <a:t>real-time hotel pricing, weather forecasts, and activity bookings</a:t>
            </a:r>
            <a:r>
              <a:rPr lang="en-US" sz="2000" dirty="0">
                <a:latin typeface="Quando" panose="020B0604020202020204" charset="0"/>
              </a:rPr>
              <a:t> to enhance value.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atin typeface="Quando" panose="020B0604020202020204" charset="0"/>
              </a:rPr>
              <a:t>Challenges:</a:t>
            </a:r>
            <a:r>
              <a:rPr lang="en-US" sz="2000" dirty="0">
                <a:latin typeface="Quando" panose="020B0604020202020204" charset="0"/>
              </a:rPr>
              <a:t> Competing with established travel platforms (e.g., MakeMyTrip, Airbnb, Google Travel) may require additional </a:t>
            </a:r>
            <a:r>
              <a:rPr lang="en-US" sz="2000" b="1" dirty="0">
                <a:latin typeface="Quando" panose="020B0604020202020204" charset="0"/>
              </a:rPr>
              <a:t>differentiation strategies</a:t>
            </a:r>
            <a:r>
              <a:rPr lang="en-US" sz="2000" dirty="0">
                <a:latin typeface="Quando" panose="020B0604020202020204" charset="0"/>
              </a:rPr>
              <a:t>.</a:t>
            </a:r>
          </a:p>
          <a:p>
            <a:pPr marL="303564" lvl="1" algn="l">
              <a:lnSpc>
                <a:spcPts val="3936"/>
              </a:lnSpc>
            </a:pPr>
            <a:endParaRPr lang="en-US" sz="2812" dirty="0">
              <a:solidFill>
                <a:srgbClr val="000000"/>
              </a:solidFill>
              <a:latin typeface="Quando" panose="020B0604020202020204" charset="0"/>
              <a:ea typeface="Poppins"/>
              <a:cs typeface="Poppins"/>
              <a:sym typeface="Poppins"/>
            </a:endParaRPr>
          </a:p>
          <a:p>
            <a:pPr marL="303564" lvl="1" algn="l">
              <a:lnSpc>
                <a:spcPts val="3936"/>
              </a:lnSpc>
            </a:pPr>
            <a:endParaRPr lang="en-US" sz="2812" u="none" strike="noStrike" dirty="0">
              <a:solidFill>
                <a:srgbClr val="000000"/>
              </a:solidFill>
              <a:latin typeface="Quando" panose="020B0604020202020204" charset="0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4B807909-9823-872C-C5BC-C00C6B331F88}"/>
              </a:ext>
            </a:extLst>
          </p:cNvPr>
          <p:cNvSpPr txBox="1"/>
          <p:nvPr/>
        </p:nvSpPr>
        <p:spPr>
          <a:xfrm>
            <a:off x="947655" y="1751525"/>
            <a:ext cx="9935356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Quando" panose="020B0604020202020204" charset="0"/>
              </a:rPr>
              <a:t>Feasibility Analysis:</a:t>
            </a:r>
          </a:p>
          <a:p>
            <a:r>
              <a:rPr lang="en-IN" sz="2000" b="1" dirty="0">
                <a:latin typeface="Quando" panose="020B060402020202020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Quando" panose="020B0604020202020204" charset="0"/>
              </a:rPr>
              <a:t> </a:t>
            </a:r>
            <a:r>
              <a:rPr lang="en-IN" sz="2000" b="1" dirty="0">
                <a:latin typeface="Quando" panose="020B0604020202020204" charset="0"/>
              </a:rPr>
              <a:t>User-Friendly Interface:</a:t>
            </a:r>
            <a:r>
              <a:rPr lang="en-IN" sz="2000" dirty="0">
                <a:latin typeface="Quando" panose="020B0604020202020204" charset="0"/>
              </a:rPr>
              <a:t> The simple and intuitive form makes it easy for non-tech-savvy users to generate an itinerary.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Quando" panose="020B0604020202020204" charset="0"/>
              </a:rPr>
              <a:t> </a:t>
            </a:r>
            <a:r>
              <a:rPr lang="en-IN" sz="2000" b="1" dirty="0">
                <a:latin typeface="Quando" panose="020B0604020202020204" charset="0"/>
              </a:rPr>
              <a:t>Budget Validation &amp; Recommendations:</a:t>
            </a:r>
            <a:r>
              <a:rPr lang="en-IN" sz="2000" dirty="0">
                <a:latin typeface="Quando" panose="020B0604020202020204" charset="0"/>
              </a:rPr>
              <a:t> Ensures realistic trip planning based on user-entered financial constraints.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Quando" panose="020B0604020202020204" charset="0"/>
              </a:rPr>
              <a:t> </a:t>
            </a:r>
            <a:r>
              <a:rPr lang="en-IN" sz="2000" b="1" dirty="0">
                <a:latin typeface="Quando" panose="020B0604020202020204" charset="0"/>
              </a:rPr>
              <a:t>Attraction-Based Customization:</a:t>
            </a:r>
            <a:r>
              <a:rPr lang="en-IN" sz="2000" dirty="0">
                <a:latin typeface="Quando" panose="020B0604020202020204" charset="0"/>
              </a:rPr>
              <a:t> Provides value by offering personalized travel recommendations.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000" dirty="0">
                <a:latin typeface="Quando" panose="020B0604020202020204" charset="0"/>
              </a:rPr>
              <a:t> </a:t>
            </a:r>
            <a:r>
              <a:rPr lang="en-IN" sz="2000" b="1" dirty="0">
                <a:latin typeface="Quando" panose="020B0604020202020204" charset="0"/>
              </a:rPr>
              <a:t>Challenges:</a:t>
            </a:r>
            <a:r>
              <a:rPr lang="en-IN" sz="2000" dirty="0">
                <a:latin typeface="Quando" panose="020B0604020202020204" charset="0"/>
              </a:rPr>
              <a:t> Users might want </a:t>
            </a:r>
            <a:r>
              <a:rPr lang="en-IN" sz="2000" b="1" dirty="0">
                <a:latin typeface="Quando" panose="020B0604020202020204" charset="0"/>
              </a:rPr>
              <a:t>more customized</a:t>
            </a:r>
            <a:r>
              <a:rPr lang="en-IN" sz="2000" dirty="0">
                <a:latin typeface="Quando" panose="020B0604020202020204" charset="0"/>
              </a:rPr>
              <a:t> suggestions (e.g., budget hotels, premium stays, adventure activities, etc.). This would require AI-driven personalization.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4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761770" flipH="1">
            <a:off x="15516170" y="1179014"/>
            <a:ext cx="3484928" cy="5081622"/>
          </a:xfrm>
          <a:custGeom>
            <a:avLst/>
            <a:gdLst/>
            <a:ahLst/>
            <a:cxnLst/>
            <a:rect l="l" t="t" r="r" b="b"/>
            <a:pathLst>
              <a:path w="3484928" h="5081622">
                <a:moveTo>
                  <a:pt x="3484928" y="0"/>
                </a:moveTo>
                <a:lnTo>
                  <a:pt x="0" y="0"/>
                </a:lnTo>
                <a:lnTo>
                  <a:pt x="0" y="5081622"/>
                </a:lnTo>
                <a:lnTo>
                  <a:pt x="3484928" y="5081622"/>
                </a:lnTo>
                <a:lnTo>
                  <a:pt x="3484928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6438229" flipH="1" flipV="1">
            <a:off x="14920461" y="5687368"/>
            <a:ext cx="3536468" cy="5160216"/>
          </a:xfrm>
          <a:custGeom>
            <a:avLst/>
            <a:gdLst/>
            <a:ahLst/>
            <a:cxnLst/>
            <a:rect l="l" t="t" r="r" b="b"/>
            <a:pathLst>
              <a:path w="3536468" h="5160216">
                <a:moveTo>
                  <a:pt x="3536468" y="5160215"/>
                </a:moveTo>
                <a:lnTo>
                  <a:pt x="0" y="5160215"/>
                </a:lnTo>
                <a:lnTo>
                  <a:pt x="0" y="0"/>
                </a:lnTo>
                <a:lnTo>
                  <a:pt x="3536468" y="0"/>
                </a:lnTo>
                <a:lnTo>
                  <a:pt x="3536468" y="5160215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9761770" flipH="1" flipV="1">
            <a:off x="11061687" y="1855328"/>
            <a:ext cx="3776794" cy="5510886"/>
          </a:xfrm>
          <a:custGeom>
            <a:avLst/>
            <a:gdLst/>
            <a:ahLst/>
            <a:cxnLst/>
            <a:rect l="l" t="t" r="r" b="b"/>
            <a:pathLst>
              <a:path w="3776794" h="5510886">
                <a:moveTo>
                  <a:pt x="3776794" y="5510887"/>
                </a:moveTo>
                <a:lnTo>
                  <a:pt x="0" y="5510887"/>
                </a:lnTo>
                <a:lnTo>
                  <a:pt x="0" y="0"/>
                </a:lnTo>
                <a:lnTo>
                  <a:pt x="3776794" y="0"/>
                </a:lnTo>
                <a:lnTo>
                  <a:pt x="3776794" y="5510887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6438229" flipH="1" flipV="1">
            <a:off x="12030972" y="10600131"/>
            <a:ext cx="5022840" cy="3442320"/>
          </a:xfrm>
          <a:custGeom>
            <a:avLst/>
            <a:gdLst/>
            <a:ahLst/>
            <a:cxnLst/>
            <a:rect l="l" t="t" r="r" b="b"/>
            <a:pathLst>
              <a:path w="5022840" h="3442320">
                <a:moveTo>
                  <a:pt x="5022841" y="3442320"/>
                </a:moveTo>
                <a:lnTo>
                  <a:pt x="0" y="3442320"/>
                </a:lnTo>
                <a:lnTo>
                  <a:pt x="0" y="0"/>
                </a:lnTo>
                <a:lnTo>
                  <a:pt x="5022841" y="0"/>
                </a:lnTo>
                <a:lnTo>
                  <a:pt x="5022841" y="344232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-9761770" flipV="1">
            <a:off x="9366790" y="7358345"/>
            <a:ext cx="3761658" cy="5485141"/>
          </a:xfrm>
          <a:custGeom>
            <a:avLst/>
            <a:gdLst/>
            <a:ahLst/>
            <a:cxnLst/>
            <a:rect l="l" t="t" r="r" b="b"/>
            <a:pathLst>
              <a:path w="3761658" h="5485141">
                <a:moveTo>
                  <a:pt x="0" y="5485141"/>
                </a:moveTo>
                <a:lnTo>
                  <a:pt x="3761658" y="5485141"/>
                </a:lnTo>
                <a:lnTo>
                  <a:pt x="3761658" y="0"/>
                </a:lnTo>
                <a:lnTo>
                  <a:pt x="0" y="0"/>
                </a:lnTo>
                <a:lnTo>
                  <a:pt x="0" y="5485141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9761770" flipH="1">
            <a:off x="12514697" y="-1935190"/>
            <a:ext cx="3761658" cy="3761658"/>
          </a:xfrm>
          <a:custGeom>
            <a:avLst/>
            <a:gdLst/>
            <a:ahLst/>
            <a:cxnLst/>
            <a:rect l="l" t="t" r="r" b="b"/>
            <a:pathLst>
              <a:path w="3761658" h="3761658">
                <a:moveTo>
                  <a:pt x="3761658" y="0"/>
                </a:moveTo>
                <a:lnTo>
                  <a:pt x="0" y="0"/>
                </a:lnTo>
                <a:lnTo>
                  <a:pt x="0" y="3761658"/>
                </a:lnTo>
                <a:lnTo>
                  <a:pt x="3761658" y="3761658"/>
                </a:lnTo>
                <a:lnTo>
                  <a:pt x="3761658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6438229" flipH="1" flipV="1">
            <a:off x="16298127" y="-3023772"/>
            <a:ext cx="5022840" cy="3442320"/>
          </a:xfrm>
          <a:custGeom>
            <a:avLst/>
            <a:gdLst/>
            <a:ahLst/>
            <a:cxnLst/>
            <a:rect l="l" t="t" r="r" b="b"/>
            <a:pathLst>
              <a:path w="5022840" h="3442320">
                <a:moveTo>
                  <a:pt x="5022840" y="3442319"/>
                </a:moveTo>
                <a:lnTo>
                  <a:pt x="0" y="3442319"/>
                </a:lnTo>
                <a:lnTo>
                  <a:pt x="0" y="0"/>
                </a:lnTo>
                <a:lnTo>
                  <a:pt x="5022840" y="0"/>
                </a:lnTo>
                <a:lnTo>
                  <a:pt x="5022840" y="3442319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698353" y="1607082"/>
            <a:ext cx="8107396" cy="3712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806"/>
              </a:lnSpc>
            </a:pPr>
            <a:r>
              <a:rPr lang="en-US" sz="3200" u="none" strike="noStrike" dirty="0">
                <a:solidFill>
                  <a:srgbClr val="000000"/>
                </a:solidFill>
                <a:latin typeface="Quando"/>
                <a:ea typeface="Quando"/>
                <a:cs typeface="Quando"/>
                <a:sym typeface="Quando"/>
              </a:rPr>
              <a:t>TECHNICAL IMPLE</a:t>
            </a:r>
            <a:r>
              <a:rPr lang="en-US" sz="3200" dirty="0">
                <a:solidFill>
                  <a:srgbClr val="000000"/>
                </a:solidFill>
                <a:latin typeface="Quando"/>
                <a:ea typeface="Quando"/>
                <a:cs typeface="Quando"/>
                <a:sym typeface="Quando"/>
              </a:rPr>
              <a:t>MENTATION</a:t>
            </a:r>
            <a:endParaRPr lang="en-US" sz="3200" u="none" strike="noStrike" dirty="0">
              <a:solidFill>
                <a:srgbClr val="000000"/>
              </a:solidFill>
              <a:latin typeface="Quando"/>
              <a:ea typeface="Quando"/>
              <a:cs typeface="Quando"/>
              <a:sym typeface="Quando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F809F1A4-98DF-F6BC-79FB-2C824CD3F56E}"/>
              </a:ext>
            </a:extLst>
          </p:cNvPr>
          <p:cNvSpPr txBox="1"/>
          <p:nvPr/>
        </p:nvSpPr>
        <p:spPr>
          <a:xfrm>
            <a:off x="698353" y="3040310"/>
            <a:ext cx="9629225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dirty="0">
                <a:latin typeface="Quando" panose="020B0604020202020204" charset="0"/>
              </a:rPr>
              <a:t>Technology Used</a:t>
            </a:r>
            <a:r>
              <a:rPr lang="en-IN" sz="2800" b="1" dirty="0" smtClean="0">
                <a:latin typeface="Quando" panose="020B0604020202020204" charset="0"/>
              </a:rPr>
              <a:t>:</a:t>
            </a:r>
          </a:p>
          <a:p>
            <a:endParaRPr lang="en-IN" sz="2800" b="1" dirty="0">
              <a:latin typeface="Quando" panose="020B0604020202020204" charset="0"/>
            </a:endParaRPr>
          </a:p>
          <a:p>
            <a:r>
              <a:rPr lang="en-IN" sz="2800" dirty="0">
                <a:latin typeface="Quando" panose="020B0604020202020204" charset="0"/>
              </a:rPr>
              <a:t> HTML5, CSS3, Bootstrap 5, JavaScript</a:t>
            </a:r>
          </a:p>
          <a:p>
            <a:endParaRPr lang="en-IN" sz="2800" dirty="0">
              <a:latin typeface="Quando" panose="020B0604020202020204" charset="0"/>
            </a:endParaRPr>
          </a:p>
          <a:p>
            <a:r>
              <a:rPr lang="en-IN" sz="2800" b="1" dirty="0">
                <a:latin typeface="Quando" panose="020B0604020202020204" charset="0"/>
              </a:rPr>
              <a:t>Features</a:t>
            </a:r>
            <a:r>
              <a:rPr lang="en-IN" sz="2800" b="1" dirty="0" smtClean="0">
                <a:latin typeface="Quando" panose="020B0604020202020204" charset="0"/>
              </a:rPr>
              <a:t>:</a:t>
            </a:r>
          </a:p>
          <a:p>
            <a:endParaRPr lang="en-IN" sz="2800" b="1" dirty="0">
              <a:latin typeface="Quando" panose="020B060402020202020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2800" dirty="0">
                <a:latin typeface="Quando" panose="020B0604020202020204" charset="0"/>
              </a:rPr>
              <a:t>Landing page with parallax effects and </a:t>
            </a:r>
            <a:endParaRPr lang="en-IN" sz="2800" dirty="0" smtClean="0">
              <a:latin typeface="Quando" panose="020B0604020202020204" charset="0"/>
            </a:endParaRPr>
          </a:p>
          <a:p>
            <a:r>
              <a:rPr lang="en-IN" sz="2800" dirty="0" smtClean="0">
                <a:latin typeface="Quando" panose="020B0604020202020204" charset="0"/>
              </a:rPr>
              <a:t>background </a:t>
            </a:r>
            <a:r>
              <a:rPr lang="en-IN" sz="2800" dirty="0">
                <a:latin typeface="Quando" panose="020B0604020202020204" charset="0"/>
              </a:rPr>
              <a:t>images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2800" dirty="0">
                <a:latin typeface="Quando" panose="020B0604020202020204" charset="0"/>
              </a:rPr>
              <a:t>Forms for Booking, Trip Planning</a:t>
            </a:r>
            <a:r>
              <a:rPr lang="en-IN" sz="2800" dirty="0" smtClean="0">
                <a:latin typeface="Quando" panose="020B0604020202020204" charset="0"/>
              </a:rPr>
              <a:t>,</a:t>
            </a:r>
          </a:p>
          <a:p>
            <a:r>
              <a:rPr lang="en-IN" sz="2800" dirty="0" smtClean="0">
                <a:latin typeface="Quando" panose="020B0604020202020204" charset="0"/>
              </a:rPr>
              <a:t>Contact</a:t>
            </a:r>
            <a:endParaRPr lang="en-IN" sz="2800" dirty="0">
              <a:latin typeface="Quando" panose="020B060402020202020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N" sz="2800" dirty="0">
                <a:latin typeface="Quando" panose="020B0604020202020204" charset="0"/>
              </a:rPr>
              <a:t>Animated counters (JS logic implemented)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382</Words>
  <Application>Microsoft Office PowerPoint</Application>
  <PresentationFormat>Custom</PresentationFormat>
  <Paragraphs>57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Poppins</vt:lpstr>
      <vt:lpstr>Calibri</vt:lpstr>
      <vt:lpstr>Poppins Italics</vt:lpstr>
      <vt:lpstr>Quando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tourism transportation and logistic</dc:title>
  <dc:creator>Pratikshya Priyadarsini Nayak</dc:creator>
  <cp:lastModifiedBy>SUDESHNA</cp:lastModifiedBy>
  <cp:revision>4</cp:revision>
  <dcterms:created xsi:type="dcterms:W3CDTF">2006-08-16T00:00:00Z</dcterms:created>
  <dcterms:modified xsi:type="dcterms:W3CDTF">2025-03-26T11:55:15Z</dcterms:modified>
  <dc:identifier>DAGi0FCrc3Y</dc:identifier>
</cp:coreProperties>
</file>

<file path=docProps/thumbnail.jpeg>
</file>